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Лабораторные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Типовые несоответствия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44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>
            <a:normAutofit/>
          </a:bodyPr>
          <a:lstStyle/>
          <a:p>
            <a:r>
              <a:rPr lang="ru-RU" dirty="0" smtClean="0"/>
              <a:t>Порядок обработки </a:t>
            </a:r>
            <a:r>
              <a:rPr lang="ru-RU" dirty="0"/>
              <a:t>результатов измерений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порядок обработки </a:t>
            </a:r>
            <a:r>
              <a:rPr lang="ru-RU" dirty="0"/>
              <a:t>результатов </a:t>
            </a:r>
            <a:r>
              <a:rPr lang="ru-RU" dirty="0" smtClean="0"/>
              <a:t>измерений или отсутствует или задан в неявной форме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sz="1900" dirty="0" smtClean="0"/>
              <a:t>"</a:t>
            </a:r>
            <a:r>
              <a:rPr lang="ru-RU" dirty="0"/>
              <a:t>Строят зависимость массового расхода лазерной абляции от энергии излучения (получают пересчетом показаний фотоприемника </a:t>
            </a:r>
            <a:r>
              <a:rPr lang="ru-RU" i="1" dirty="0"/>
              <a:t>3</a:t>
            </a:r>
            <a:r>
              <a:rPr lang="ru-RU" dirty="0"/>
              <a:t> по калибровочной зависимости, логарифмическая шкала) . Пороговую величину энергии лазерного излучения </a:t>
            </a:r>
            <a:r>
              <a:rPr lang="en-US" i="1" dirty="0" err="1"/>
              <a:t>E</a:t>
            </a:r>
            <a:r>
              <a:rPr lang="en-US" i="1" baseline="-25000" dirty="0" err="1"/>
              <a:t>a</a:t>
            </a:r>
            <a:r>
              <a:rPr lang="ru-RU" dirty="0"/>
              <a:t> определяют нахождением интерполяционной зависимости </a:t>
            </a:r>
            <a:r>
              <a:rPr lang="en-US" dirty="0"/>
              <a:t>c</a:t>
            </a:r>
            <a:r>
              <a:rPr lang="ru-RU" dirty="0"/>
              <a:t> максимально возможным </a:t>
            </a:r>
            <a:r>
              <a:rPr lang="ru-RU" i="1" dirty="0"/>
              <a:t>коэффициентом детерминации</a:t>
            </a:r>
            <a:r>
              <a:rPr lang="ru-RU" dirty="0"/>
              <a:t> </a:t>
            </a:r>
            <a:r>
              <a:rPr lang="en-US" i="1" dirty="0"/>
              <a:t>R</a:t>
            </a:r>
            <a:r>
              <a:rPr lang="ru-RU" baseline="30000" dirty="0" smtClean="0"/>
              <a:t>2</a:t>
            </a:r>
            <a:r>
              <a:rPr lang="ru-RU" sz="1900" dirty="0" smtClean="0"/>
              <a:t>"</a:t>
            </a:r>
            <a:endParaRPr lang="ru-RU" sz="19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Порядок выполнения должен быть четким и ясным  ("делай так, потом - так):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"</a:t>
            </a:r>
            <a:r>
              <a:rPr lang="ru-RU" dirty="0"/>
              <a:t>1. Построить калибровочную зависимость для фотоприемника </a:t>
            </a:r>
            <a:r>
              <a:rPr lang="ru-RU" i="1" dirty="0"/>
              <a:t>3 </a:t>
            </a:r>
            <a:r>
              <a:rPr lang="ru-RU" dirty="0"/>
              <a:t>(таблица 1, рис.4).</a:t>
            </a:r>
          </a:p>
          <a:p>
            <a:r>
              <a:rPr lang="ru-RU" dirty="0"/>
              <a:t>2. Определить площадь пятна фокусировки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Построить </a:t>
            </a:r>
            <a:r>
              <a:rPr lang="ru-RU" dirty="0"/>
              <a:t>зависимость Δ</a:t>
            </a:r>
            <a:r>
              <a:rPr lang="en-US" i="1" dirty="0"/>
              <a:t>m</a:t>
            </a:r>
            <a:r>
              <a:rPr lang="ru-RU" dirty="0"/>
              <a:t>(</a:t>
            </a:r>
            <a:r>
              <a:rPr lang="ru-RU" dirty="0" err="1"/>
              <a:t>ln</a:t>
            </a:r>
            <a:r>
              <a:rPr lang="ru-RU" dirty="0"/>
              <a:t>(</a:t>
            </a:r>
            <a:r>
              <a:rPr lang="en-US" i="1" dirty="0"/>
              <a:t>W</a:t>
            </a:r>
            <a:r>
              <a:rPr lang="ru-RU" dirty="0"/>
              <a:t>)) (см. рис. 5).</a:t>
            </a:r>
          </a:p>
          <a:p>
            <a:r>
              <a:rPr lang="ru-RU" dirty="0"/>
              <a:t>5. Определить энергетический порог лазерной абляции для исследуемого образца.</a:t>
            </a:r>
          </a:p>
          <a:p>
            <a:r>
              <a:rPr lang="ru-RU" dirty="0"/>
              <a:t>6. Оценить погрешность полученного </a:t>
            </a:r>
            <a:r>
              <a:rPr lang="ru-RU" dirty="0" smtClean="0"/>
              <a:t>результата"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011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>
            <a:normAutofit/>
          </a:bodyPr>
          <a:lstStyle/>
          <a:p>
            <a:r>
              <a:rPr lang="ru-RU" dirty="0" smtClean="0"/>
              <a:t>Выводы по результатам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выводы сделать не предлагается</a:t>
            </a:r>
            <a:endParaRPr lang="ru-RU" sz="19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Выводы по итогам работы должны объяснять достигнутые результаты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67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>
            <a:normAutofit/>
          </a:bodyPr>
          <a:lstStyle/>
          <a:p>
            <a:r>
              <a:rPr lang="ru-RU" dirty="0" smtClean="0"/>
              <a:t>Форма отчета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форма отчета не предлагается;</a:t>
            </a:r>
          </a:p>
          <a:p>
            <a:r>
              <a:rPr lang="ru-RU" sz="1900" dirty="0" smtClean="0"/>
              <a:t>Образец отчета не приводится</a:t>
            </a:r>
            <a:endParaRPr lang="ru-RU" sz="19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Приводится:</a:t>
            </a:r>
          </a:p>
          <a:p>
            <a:r>
              <a:rPr lang="ru-RU" dirty="0" smtClean="0"/>
              <a:t>Форма отчета для заполнения</a:t>
            </a:r>
          </a:p>
          <a:p>
            <a:r>
              <a:rPr lang="ru-RU" dirty="0" smtClean="0"/>
              <a:t>Образец выполнения отчета (без формы)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2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для контроля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вопросов мало;</a:t>
            </a:r>
          </a:p>
          <a:p>
            <a:r>
              <a:rPr lang="ru-RU" sz="1900" dirty="0" smtClean="0"/>
              <a:t>Нет вопросов о действиях студентов</a:t>
            </a:r>
            <a:endParaRPr lang="ru-RU" sz="19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Вопросов для контроля должно хватить на всех студентов (минимум 8 </a:t>
            </a:r>
            <a:r>
              <a:rPr lang="ru-RU" dirty="0" err="1" smtClean="0"/>
              <a:t>шт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Должны быть вопросы по действиям студентов во время работы;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293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>
            <a:normAutofit/>
          </a:bodyPr>
          <a:lstStyle/>
          <a:p>
            <a:r>
              <a:rPr lang="ru-RU" dirty="0" smtClean="0"/>
              <a:t>Рекомендованная литература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 lvl="0"/>
            <a:r>
              <a:rPr lang="ru-RU" sz="2800" dirty="0" smtClean="0"/>
              <a:t>Исследование функционирования элементов заправочной системы при заправке ракет и космических аппаратов. – М.: МГТУ им. Н.Э. Баумана. 2017, 34 с.</a:t>
            </a:r>
          </a:p>
          <a:p>
            <a:pPr lvl="0"/>
            <a:r>
              <a:rPr lang="ru-RU" sz="2800" dirty="0" smtClean="0"/>
              <a:t>// Вестник МГТУ им. Н.Э. Баумана. Сер. Машиностроение. 2011. №1. С. 40-46.</a:t>
            </a:r>
          </a:p>
          <a:p>
            <a:pPr lvl="0"/>
            <a:r>
              <a:rPr lang="ru-RU" sz="2800" dirty="0" smtClean="0"/>
              <a:t>// </a:t>
            </a:r>
            <a:r>
              <a:rPr lang="ru-RU" sz="2800" dirty="0"/>
              <a:t>Известия ВУЗов. Машиностроение. 2013. № 4. С. 24-29.</a:t>
            </a:r>
          </a:p>
          <a:p>
            <a:pPr lvl="0"/>
            <a:r>
              <a:rPr lang="en-US" sz="2800" dirty="0" smtClean="0"/>
              <a:t>//</a:t>
            </a:r>
            <a:r>
              <a:rPr lang="ru-RU" sz="2800" dirty="0" smtClean="0"/>
              <a:t> </a:t>
            </a:r>
            <a:r>
              <a:rPr lang="ru-RU" sz="2800" dirty="0"/>
              <a:t>Аэрокосмический научный журнал # 06, ноябрь 2015. DOI: 10.7463/aersp.0615.0826690. </a:t>
            </a:r>
          </a:p>
          <a:p>
            <a:pPr lvl="0"/>
            <a:r>
              <a:rPr lang="en-US" sz="2800" dirty="0" smtClean="0"/>
              <a:t>//</a:t>
            </a:r>
            <a:r>
              <a:rPr lang="ru-RU" sz="2800" dirty="0" smtClean="0"/>
              <a:t> </a:t>
            </a:r>
            <a:r>
              <a:rPr lang="ru-RU" sz="2800" dirty="0"/>
              <a:t>Инженерный журнал: наука и инновации. Выпуск 1(49)/2016. DOI: 10.18698/2308-6033-2016-1-1461</a:t>
            </a:r>
            <a:r>
              <a:rPr lang="ru-RU" sz="2800" dirty="0" smtClean="0"/>
              <a:t>..</a:t>
            </a:r>
            <a:endParaRPr lang="ru-RU" sz="2800" dirty="0"/>
          </a:p>
          <a:p>
            <a:pPr lvl="0"/>
            <a:r>
              <a:rPr lang="ru-RU" sz="2800" dirty="0" smtClean="0"/>
              <a:t>//</a:t>
            </a:r>
            <a:r>
              <a:rPr lang="ru-RU" sz="2800" dirty="0"/>
              <a:t>Аэрокосмический научный журнал. МГТУ им. Н.Э. Баумана. Электронный журнал. С.1-13. # 01, январь 2016. </a:t>
            </a:r>
            <a:r>
              <a:rPr lang="en-US" sz="2800" dirty="0" smtClean="0"/>
              <a:t>DOI</a:t>
            </a:r>
            <a:r>
              <a:rPr lang="en-US" sz="2800" dirty="0"/>
              <a:t>: 10.7463/aersp.0116.0834621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Литература </a:t>
            </a:r>
            <a:r>
              <a:rPr lang="ru-RU" dirty="0"/>
              <a:t>должна </a:t>
            </a:r>
            <a:r>
              <a:rPr lang="ru-RU" dirty="0" smtClean="0"/>
              <a:t>быть в библиотеке и доступна по объему;</a:t>
            </a:r>
            <a:endParaRPr lang="ru-RU" dirty="0"/>
          </a:p>
          <a:p>
            <a:r>
              <a:rPr lang="ru-RU" dirty="0" smtClean="0"/>
              <a:t>Литература должна входить в список литературы из программы;</a:t>
            </a:r>
          </a:p>
          <a:p>
            <a:r>
              <a:rPr lang="ru-RU" dirty="0" smtClean="0"/>
              <a:t>Статьи, тезисы, отчеты и др. приводить не надо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22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19783"/>
          </a:xfrm>
        </p:spPr>
        <p:txBody>
          <a:bodyPr/>
          <a:lstStyle/>
          <a:p>
            <a:r>
              <a:rPr lang="ru-RU" dirty="0" smtClean="0"/>
              <a:t>Титульный лист</a:t>
            </a:r>
            <a:r>
              <a:rPr lang="en-US" dirty="0" smtClean="0"/>
              <a:t> b </a:t>
            </a:r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752600"/>
            <a:ext cx="5106026" cy="4038599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Лабораторной работы нет в Программе дисциплины;</a:t>
            </a:r>
          </a:p>
          <a:p>
            <a:r>
              <a:rPr lang="ru-RU" dirty="0"/>
              <a:t>количество </a:t>
            </a:r>
            <a:r>
              <a:rPr lang="ru-RU" dirty="0" smtClean="0"/>
              <a:t>работ Не соответствует программе;</a:t>
            </a:r>
          </a:p>
          <a:p>
            <a:r>
              <a:rPr lang="ru-RU" dirty="0" smtClean="0"/>
              <a:t>Название работы Не </a:t>
            </a:r>
            <a:r>
              <a:rPr lang="ru-RU" dirty="0"/>
              <a:t>соответствует </a:t>
            </a:r>
            <a:r>
              <a:rPr lang="ru-RU" dirty="0" smtClean="0"/>
              <a:t>программе;</a:t>
            </a:r>
          </a:p>
          <a:p>
            <a:r>
              <a:rPr lang="ru-RU" dirty="0" smtClean="0"/>
              <a:t>Структура не соответствует СТО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752600"/>
            <a:ext cx="5105400" cy="4038599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Название, количество лабораторных работ должно соответствовать программе дисциплины;</a:t>
            </a:r>
          </a:p>
          <a:p>
            <a:r>
              <a:rPr lang="ru-RU" dirty="0" smtClean="0"/>
              <a:t>Структура должна соответствовать СТО </a:t>
            </a:r>
            <a:r>
              <a:rPr lang="ru-RU" dirty="0"/>
              <a:t>МГТУ 1.3.03-2014 «Лабораторные работы. Организация и проведение»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32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19783"/>
          </a:xfrm>
        </p:spPr>
        <p:txBody>
          <a:bodyPr/>
          <a:lstStyle/>
          <a:p>
            <a:r>
              <a:rPr lang="ru-RU" dirty="0" smtClean="0"/>
              <a:t>Предисловие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752600"/>
            <a:ext cx="5106026" cy="4038599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Отсутствие предисловия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752600"/>
            <a:ext cx="5105400" cy="4038599"/>
          </a:xfrm>
          <a:ln w="1905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Предисловие отражает место пособия в </a:t>
            </a:r>
            <a:r>
              <a:rPr lang="ru-RU" dirty="0"/>
              <a:t>учебной </a:t>
            </a:r>
            <a:r>
              <a:rPr lang="ru-RU" dirty="0" smtClean="0"/>
              <a:t>сфере:</a:t>
            </a:r>
          </a:p>
          <a:p>
            <a:r>
              <a:rPr lang="ru-RU" dirty="0" smtClean="0"/>
              <a:t>Специальность (направление) подготовки;</a:t>
            </a:r>
          </a:p>
          <a:p>
            <a:r>
              <a:rPr lang="ru-RU" dirty="0" smtClean="0"/>
              <a:t>Название дисциплины;</a:t>
            </a:r>
          </a:p>
          <a:p>
            <a:r>
              <a:rPr lang="ru-RU" dirty="0" smtClean="0"/>
              <a:t> цели, задачи;</a:t>
            </a:r>
          </a:p>
          <a:p>
            <a:r>
              <a:rPr lang="ru-RU" dirty="0" smtClean="0"/>
              <a:t>Достигаемые проверяемые результаты (</a:t>
            </a:r>
            <a:r>
              <a:rPr lang="ru-RU" dirty="0"/>
              <a:t>какие навыки формируются, чему научатся и что смогут делать студенты после изучения </a:t>
            </a:r>
            <a:r>
              <a:rPr lang="ru-RU" dirty="0" err="1" smtClean="0"/>
              <a:t>лабы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0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Введение перепутано с предисловием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введение отражает место пособия в научной сфере</a:t>
            </a:r>
          </a:p>
          <a:p>
            <a:r>
              <a:rPr lang="ru-RU" dirty="0" smtClean="0"/>
              <a:t>В МУ для лабораторных работ введения может не быть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62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/>
          <a:lstStyle/>
          <a:p>
            <a:r>
              <a:rPr lang="ru-RU" dirty="0" smtClean="0"/>
              <a:t>Теоретическая часть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Большая теоретическая часть;</a:t>
            </a:r>
          </a:p>
          <a:p>
            <a:r>
              <a:rPr lang="ru-RU" dirty="0" smtClean="0"/>
              <a:t>Не обеспечивает самостоятельной подготовки и выполнения работы;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Теоретическая часть составляет не более 30% объема</a:t>
            </a:r>
          </a:p>
          <a:p>
            <a:r>
              <a:rPr lang="ru-RU" dirty="0"/>
              <a:t>Учебно-методическое пособие обеспечивает </a:t>
            </a:r>
            <a:r>
              <a:rPr lang="ru-RU" b="1" dirty="0"/>
              <a:t>самостоятельную</a:t>
            </a:r>
            <a:r>
              <a:rPr lang="ru-RU" dirty="0"/>
              <a:t> подготовку студентов к лабораторным занятиям, в нем предусмотрены задания, вопросы, задачи, тесты для самоконтроля подготовки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72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/>
          <a:lstStyle/>
          <a:p>
            <a:r>
              <a:rPr lang="ru-RU" dirty="0" smtClean="0"/>
              <a:t>Описание оборудования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149" y="1628776"/>
            <a:ext cx="5106026" cy="4162423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Описания оборудования нет;</a:t>
            </a:r>
          </a:p>
          <a:p>
            <a:r>
              <a:rPr lang="ru-RU" dirty="0" smtClean="0"/>
              <a:t>Представлены только схемы лабораторного оборудования;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/>
              <a:t>фото лабораторной установки;</a:t>
            </a:r>
          </a:p>
          <a:p>
            <a:r>
              <a:rPr lang="ru-RU" sz="1800" dirty="0" smtClean="0"/>
              <a:t>Описание основных узлов и органов управления;</a:t>
            </a:r>
          </a:p>
          <a:p>
            <a:r>
              <a:rPr lang="ru-RU" sz="1800" dirty="0" smtClean="0"/>
              <a:t>Порядок настройки и работы</a:t>
            </a:r>
            <a:endParaRPr lang="ru-RU" sz="1800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20" y="3976787"/>
            <a:ext cx="4733333" cy="15904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199" y="3276601"/>
            <a:ext cx="4298832" cy="242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2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/>
          <a:lstStyle/>
          <a:p>
            <a:r>
              <a:rPr lang="ru-RU" dirty="0" smtClean="0"/>
              <a:t>Описание объекта исследований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Описания объекта нет;</a:t>
            </a:r>
          </a:p>
          <a:p>
            <a:r>
              <a:rPr lang="ru-RU" dirty="0" smtClean="0"/>
              <a:t>Представлено неясное описание объекта: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"Для </a:t>
            </a:r>
            <a:r>
              <a:rPr lang="ru-RU" dirty="0"/>
              <a:t>проведения измерений требуются  твёрдые тела массой не более 42 г и толщиной не менее 1 мм  </a:t>
            </a:r>
            <a:r>
              <a:rPr lang="ru-RU" dirty="0" smtClean="0"/>
              <a:t>"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Приведено изображение объекта и (или) его описание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"заранее </a:t>
            </a:r>
            <a:r>
              <a:rPr lang="ru-RU" dirty="0"/>
              <a:t>вырезанные кусочки листового проката (10×10×1 мм) или диэлектрические шайбы (фторопласт, 10×3 мм</a:t>
            </a:r>
            <a:r>
              <a:rPr lang="ru-RU" dirty="0" smtClean="0"/>
              <a:t>)"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8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Задания нет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Задание должно быть: </a:t>
            </a:r>
          </a:p>
          <a:p>
            <a:r>
              <a:rPr lang="ru-RU" dirty="0" smtClean="0"/>
              <a:t>понятно студенту;</a:t>
            </a:r>
          </a:p>
          <a:p>
            <a:r>
              <a:rPr lang="ru-RU" dirty="0" smtClean="0"/>
              <a:t>выполнимо в пределах лабораторной работы;</a:t>
            </a:r>
          </a:p>
          <a:p>
            <a:r>
              <a:rPr lang="ru-RU" dirty="0" smtClean="0"/>
              <a:t>Проверяемо;</a:t>
            </a:r>
          </a:p>
          <a:p>
            <a:r>
              <a:rPr lang="ru-RU" dirty="0" smtClean="0"/>
              <a:t>Соответствовать </a:t>
            </a:r>
            <a:r>
              <a:rPr lang="ru-RU" smtClean="0"/>
              <a:t>форме отчета.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Задание. </a:t>
            </a:r>
            <a:r>
              <a:rPr lang="ru-RU" dirty="0"/>
              <a:t>Экспериментально определить энергетический порог лазерной абляции непрозрачных сред (металлических и диэлектрических образцов).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73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0258"/>
          </a:xfrm>
        </p:spPr>
        <p:txBody>
          <a:bodyPr/>
          <a:lstStyle/>
          <a:p>
            <a:r>
              <a:rPr lang="ru-RU" dirty="0" smtClean="0"/>
              <a:t>Порядок выполнения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13774" y="1628776"/>
            <a:ext cx="5106026" cy="4162423"/>
          </a:xfrm>
          <a:ln w="1905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dirty="0" smtClean="0"/>
              <a:t>порядок выполнения или отсутствует или задан в неявной форме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sz="1900" dirty="0" smtClean="0"/>
              <a:t>"Энергию </a:t>
            </a:r>
            <a:r>
              <a:rPr lang="ru-RU" sz="1900" dirty="0"/>
              <a:t>импульса излучения измеряют непосредственно с помощью преобразователя измерительного термоэлектрического лазерного излучения (калориметра). Массовый расход лазерной абляции измеряют непосредственно с помощью весов лабораторных </a:t>
            </a:r>
            <a:r>
              <a:rPr lang="ru-RU" sz="1900" dirty="0" smtClean="0"/>
              <a:t>электронных"</a:t>
            </a:r>
            <a:endParaRPr lang="ru-RU" sz="19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1628776"/>
            <a:ext cx="5105400" cy="4162423"/>
          </a:xfrm>
          <a:ln w="19050"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Порядок выполнения должен быть четким и ясным  ("делай так, потом - так):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"Поместите </a:t>
            </a:r>
            <a:r>
              <a:rPr lang="ru-RU" dirty="0"/>
              <a:t>мишень </a:t>
            </a:r>
            <a:r>
              <a:rPr lang="ru-RU" i="1" dirty="0"/>
              <a:t>8</a:t>
            </a:r>
            <a:r>
              <a:rPr lang="ru-RU" dirty="0"/>
              <a:t> с помощью пинцета на измерительную чашечку весов (см. рис. 3) и закройте стеклянный кожух. Во время измерения постараетесь не создавать механических возмущений окружающей </a:t>
            </a:r>
            <a:r>
              <a:rPr lang="ru-RU" dirty="0" smtClean="0"/>
              <a:t>среды. </a:t>
            </a:r>
            <a:r>
              <a:rPr lang="ru-RU" dirty="0"/>
              <a:t>Дождитесь стабилизации измеряемого значения на дисплее, после чего можете регистрировать его в </a:t>
            </a:r>
            <a:r>
              <a:rPr lang="ru-RU" dirty="0" smtClean="0"/>
              <a:t>отчете"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53105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107</TotalTime>
  <Words>624</Words>
  <Application>Microsoft Office PowerPoint</Application>
  <PresentationFormat>Широкоэкранный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Tw Cen MT</vt:lpstr>
      <vt:lpstr>Капля</vt:lpstr>
      <vt:lpstr>Лабораторные работы</vt:lpstr>
      <vt:lpstr>Титульный лист b структура</vt:lpstr>
      <vt:lpstr>Предисловие</vt:lpstr>
      <vt:lpstr>введение</vt:lpstr>
      <vt:lpstr>Теоретическая часть</vt:lpstr>
      <vt:lpstr>Описание оборудования</vt:lpstr>
      <vt:lpstr>Описание объекта исследований</vt:lpstr>
      <vt:lpstr>задание</vt:lpstr>
      <vt:lpstr>Порядок выполнения</vt:lpstr>
      <vt:lpstr>Порядок обработки результатов измерений</vt:lpstr>
      <vt:lpstr>Выводы по результатам</vt:lpstr>
      <vt:lpstr>Форма отчета</vt:lpstr>
      <vt:lpstr>Вопросы для контроля</vt:lpstr>
      <vt:lpstr>Рекомендованная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Лабораторные работы</dc:title>
  <dc:creator>Пользователь Windows</dc:creator>
  <cp:lastModifiedBy>Елена</cp:lastModifiedBy>
  <cp:revision>13</cp:revision>
  <dcterms:created xsi:type="dcterms:W3CDTF">2017-10-23T18:38:35Z</dcterms:created>
  <dcterms:modified xsi:type="dcterms:W3CDTF">2017-10-25T16:22:33Z</dcterms:modified>
</cp:coreProperties>
</file>